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4"/>
  </p:notesMasterIdLst>
  <p:sldIdLst>
    <p:sldId id="256" r:id="rId2"/>
    <p:sldId id="257" r:id="rId3"/>
    <p:sldId id="258" r:id="rId4"/>
    <p:sldId id="259" r:id="rId5"/>
    <p:sldId id="260" r:id="rId6"/>
    <p:sldId id="264" r:id="rId7"/>
    <p:sldId id="270" r:id="rId8"/>
    <p:sldId id="272" r:id="rId9"/>
    <p:sldId id="263" r:id="rId10"/>
    <p:sldId id="274" r:id="rId11"/>
    <p:sldId id="273" r:id="rId12"/>
    <p:sldId id="271" r:id="rId13"/>
    <p:sldId id="277" r:id="rId14"/>
    <p:sldId id="275" r:id="rId15"/>
    <p:sldId id="276" r:id="rId16"/>
    <p:sldId id="278" r:id="rId17"/>
    <p:sldId id="279" r:id="rId18"/>
    <p:sldId id="280" r:id="rId19"/>
    <p:sldId id="281" r:id="rId20"/>
    <p:sldId id="282" r:id="rId21"/>
    <p:sldId id="283" r:id="rId22"/>
    <p:sldId id="266"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485" autoAdjust="0"/>
  </p:normalViewPr>
  <p:slideViewPr>
    <p:cSldViewPr snapToGrid="0" snapToObjects="1">
      <p:cViewPr>
        <p:scale>
          <a:sx n="103" d="100"/>
          <a:sy n="103" d="100"/>
        </p:scale>
        <p:origin x="-1528"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Random query doesn’t have </a:t>
            </a:r>
            <a:r>
              <a:rPr lang="en-US" dirty="0" err="1" smtClean="0"/>
              <a:t>google</a:t>
            </a:r>
            <a:r>
              <a:rPr lang="en-US" dirty="0" smtClean="0"/>
              <a:t> time!</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20</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22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a:p>
            <a:r>
              <a:rPr lang="en-US" sz="2500" dirty="0" smtClean="0">
                <a:solidFill>
                  <a:schemeClr val="tx1">
                    <a:lumMod val="75000"/>
                  </a:schemeClr>
                </a:solidFill>
                <a:latin typeface="Segoe Light"/>
                <a:cs typeface="Segoe Light"/>
              </a:rPr>
              <a:t>CS268 Spring 2013</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a:t>
            </a:r>
            <a:r>
              <a:rPr lang="en-US" sz="2000" dirty="0">
                <a:latin typeface="Segoe Light"/>
                <a:cs typeface="Segoe Light"/>
              </a:rPr>
              <a:t>light </a:t>
            </a:r>
            <a:r>
              <a:rPr lang="en-US" sz="2000" dirty="0" smtClean="0">
                <a:latin typeface="Segoe Light"/>
                <a:cs typeface="Segoe Light"/>
              </a:rPr>
              <a:t>(~90,000</a:t>
            </a:r>
            <a:r>
              <a:rPr lang="en-US" sz="2000" dirty="0">
                <a:latin typeface="Segoe Light"/>
                <a:cs typeface="Segoe Light"/>
              </a:rPr>
              <a:t>) </a:t>
            </a:r>
            <a:endParaRPr lang="en-US" sz="2000" dirty="0" smtClean="0">
              <a:latin typeface="Segoe Light"/>
              <a:cs typeface="Segoe Light"/>
            </a:endParaRPr>
          </a:p>
          <a:p>
            <a:pPr lvl="1"/>
            <a:r>
              <a:rPr lang="en-US" sz="2000" dirty="0" smtClean="0">
                <a:latin typeface="Segoe Light"/>
                <a:cs typeface="Segoe Light"/>
              </a:rPr>
              <a:t>Negative </a:t>
            </a:r>
            <a:r>
              <a:rPr lang="en-US" sz="2000" dirty="0">
                <a:latin typeface="Segoe Light"/>
                <a:cs typeface="Segoe Light"/>
              </a:rPr>
              <a:t>Latency (~41,000</a:t>
            </a:r>
            <a:r>
              <a:rPr lang="en-US" sz="2000" dirty="0" smtClean="0">
                <a:latin typeface="Segoe Light"/>
                <a:cs typeface="Segoe Light"/>
              </a:rPr>
              <a:t>)</a:t>
            </a:r>
          </a:p>
          <a:p>
            <a:pPr lvl="2"/>
            <a:r>
              <a:rPr lang="en-US" sz="1600" dirty="0" smtClean="0">
                <a:latin typeface="Segoe Light"/>
                <a:cs typeface="Segoe Light"/>
              </a:rPr>
              <a:t>Incorrect Geo IP</a:t>
            </a:r>
          </a:p>
          <a:p>
            <a:pPr lvl="1"/>
            <a:r>
              <a:rPr lang="en-US" sz="2000" dirty="0" smtClean="0">
                <a:latin typeface="Segoe Light"/>
                <a:cs typeface="Segoe Light"/>
              </a:rPr>
              <a:t>Extremely High </a:t>
            </a:r>
            <a:r>
              <a:rPr lang="en-US" sz="2000" dirty="0">
                <a:latin typeface="Segoe Light"/>
                <a:cs typeface="Segoe Light"/>
              </a:rPr>
              <a:t>Latencies </a:t>
            </a:r>
            <a:r>
              <a:rPr lang="en-US" sz="2000" dirty="0" smtClean="0">
                <a:latin typeface="Segoe Light"/>
                <a:cs typeface="Segoe Light"/>
              </a:rPr>
              <a:t>(~240,000)</a:t>
            </a:r>
            <a:endParaRPr lang="en-US" sz="2000" dirty="0">
              <a:latin typeface="Segoe Light"/>
              <a:cs typeface="Segoe Light"/>
            </a:endParaRPr>
          </a:p>
          <a:p>
            <a:pPr lvl="2"/>
            <a:r>
              <a:rPr lang="en-US" sz="1600" dirty="0" smtClean="0">
                <a:latin typeface="Segoe Light"/>
                <a:cs typeface="Segoe Light"/>
              </a:rPr>
              <a:t>5 second timeout</a:t>
            </a:r>
          </a:p>
          <a:p>
            <a:pPr lvl="1"/>
            <a:r>
              <a:rPr lang="en-US" sz="2000" dirty="0" smtClean="0">
                <a:latin typeface="Segoe Light"/>
                <a:cs typeface="Segoe Light"/>
              </a:rPr>
              <a:t>Results returned by </a:t>
            </a:r>
            <a:r>
              <a:rPr lang="en-US" sz="2000" dirty="0">
                <a:latin typeface="Segoe Light"/>
                <a:cs typeface="Segoe Light"/>
              </a:rPr>
              <a:t>forwarders </a:t>
            </a:r>
            <a:r>
              <a:rPr lang="en-US" sz="2000" dirty="0" smtClean="0">
                <a:latin typeface="Segoe Light"/>
                <a:cs typeface="Segoe Light"/>
              </a:rPr>
              <a:t>(~1,140,000)</a:t>
            </a:r>
          </a:p>
          <a:p>
            <a:pPr lvl="1"/>
            <a:r>
              <a:rPr lang="en-US" sz="2000" dirty="0">
                <a:latin typeface="Segoe Light"/>
                <a:cs typeface="Segoe Light"/>
              </a:rPr>
              <a:t>Zero Distance </a:t>
            </a:r>
            <a:r>
              <a:rPr lang="en-US" sz="2000" dirty="0" smtClean="0">
                <a:latin typeface="Segoe Light"/>
                <a:cs typeface="Segoe Light"/>
              </a:rPr>
              <a:t>(~22,000)</a:t>
            </a:r>
          </a:p>
          <a:p>
            <a:pPr lvl="1"/>
            <a:r>
              <a:rPr lang="en-US" sz="2000" dirty="0" smtClean="0">
                <a:latin typeface="Segoe Light"/>
                <a:cs typeface="Segoe Light"/>
              </a:rPr>
              <a:t>First Result of DNS Query to new server (~2,400,000)</a:t>
            </a:r>
          </a:p>
          <a:p>
            <a:pPr lvl="2"/>
            <a:r>
              <a:rPr lang="en-US" sz="1600" dirty="0" smtClean="0">
                <a:latin typeface="Segoe Light"/>
                <a:cs typeface="Segoe Light"/>
              </a:rPr>
              <a:t>Extra latency introduced by DNS resolution of our domain</a:t>
            </a:r>
          </a:p>
          <a:p>
            <a:pPr lvl="1"/>
            <a:r>
              <a:rPr lang="en-US" sz="2000" dirty="0" smtClean="0">
                <a:latin typeface="Segoe Light"/>
                <a:cs typeface="Segoe Light"/>
              </a:rPr>
              <a:t>Reduce 4.95 Million to 1 Million</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7695" y="1265416"/>
            <a:ext cx="6005565" cy="4607210"/>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
        <p:nvSpPr>
          <p:cNvPr id="5" name="TextBox 4"/>
          <p:cNvSpPr txBox="1"/>
          <p:nvPr/>
        </p:nvSpPr>
        <p:spPr>
          <a:xfrm>
            <a:off x="6113260" y="1739271"/>
            <a:ext cx="3030741" cy="2862322"/>
          </a:xfrm>
          <a:prstGeom prst="rect">
            <a:avLst/>
          </a:prstGeom>
          <a:noFill/>
        </p:spPr>
        <p:txBody>
          <a:bodyPr wrap="square" rtlCol="0">
            <a:spAutoFit/>
          </a:bodyPr>
          <a:lstStyle/>
          <a:p>
            <a:r>
              <a:rPr lang="en-US" sz="1500" dirty="0">
                <a:latin typeface="Segoe Light"/>
                <a:cs typeface="Segoe Light"/>
              </a:rPr>
              <a:t> f(x) = p1*x + p2</a:t>
            </a:r>
          </a:p>
          <a:p>
            <a:r>
              <a:rPr lang="en-US" sz="1500" dirty="0">
                <a:latin typeface="Segoe Light"/>
                <a:cs typeface="Segoe Light"/>
              </a:rPr>
              <a:t>Coefficients</a:t>
            </a:r>
            <a:r>
              <a:rPr lang="en-US" sz="1200" dirty="0">
                <a:latin typeface="Segoe Light"/>
                <a:cs typeface="Segoe Light"/>
              </a:rPr>
              <a:t> (with 95% confidence bounds)</a:t>
            </a:r>
            <a:r>
              <a:rPr lang="en-US" sz="1500" dirty="0">
                <a:latin typeface="Segoe Light"/>
                <a:cs typeface="Segoe Light"/>
              </a:rPr>
              <a:t>:</a:t>
            </a:r>
          </a:p>
          <a:p>
            <a:endParaRPr lang="en-US" sz="1500" dirty="0" smtClean="0">
              <a:latin typeface="Segoe Light"/>
              <a:cs typeface="Segoe Light"/>
            </a:endParaRPr>
          </a:p>
          <a:p>
            <a:r>
              <a:rPr lang="en-US" sz="1500" dirty="0" smtClean="0">
                <a:latin typeface="Segoe Light"/>
                <a:cs typeface="Segoe Light"/>
              </a:rPr>
              <a:t>p1 = 1.798e</a:t>
            </a:r>
            <a:r>
              <a:rPr lang="en-US" sz="1500" dirty="0">
                <a:latin typeface="Segoe Light"/>
                <a:cs typeface="Segoe Light"/>
              </a:rPr>
              <a:t>-05 </a:t>
            </a:r>
            <a:r>
              <a:rPr lang="en-US" sz="1200" dirty="0" smtClean="0">
                <a:latin typeface="Segoe Light"/>
                <a:cs typeface="Segoe Light"/>
              </a:rPr>
              <a:t>(</a:t>
            </a:r>
            <a:r>
              <a:rPr lang="en-US" sz="1200" dirty="0">
                <a:latin typeface="Segoe Light"/>
                <a:cs typeface="Segoe Light"/>
              </a:rPr>
              <a:t>1.604e-</a:t>
            </a:r>
            <a:r>
              <a:rPr lang="en-US" sz="1200" dirty="0" smtClean="0">
                <a:latin typeface="Segoe Light"/>
                <a:cs typeface="Segoe Light"/>
              </a:rPr>
              <a:t>05, 1.992e</a:t>
            </a:r>
            <a:r>
              <a:rPr lang="en-US" sz="1200" dirty="0">
                <a:latin typeface="Segoe Light"/>
                <a:cs typeface="Segoe Light"/>
              </a:rPr>
              <a:t>-05)</a:t>
            </a:r>
          </a:p>
          <a:p>
            <a:r>
              <a:rPr lang="en-US" sz="1500" dirty="0" smtClean="0">
                <a:latin typeface="Segoe Light"/>
                <a:cs typeface="Segoe Light"/>
              </a:rPr>
              <a:t>p2 </a:t>
            </a:r>
            <a:r>
              <a:rPr lang="en-US" sz="1500" dirty="0">
                <a:latin typeface="Segoe Light"/>
                <a:cs typeface="Segoe Light"/>
              </a:rPr>
              <a:t>= </a:t>
            </a:r>
            <a:r>
              <a:rPr lang="en-US" sz="1500" dirty="0" smtClean="0">
                <a:latin typeface="Segoe Light"/>
                <a:cs typeface="Segoe Light"/>
              </a:rPr>
              <a:t>0.2326</a:t>
            </a:r>
            <a:r>
              <a:rPr lang="en-US" sz="1500" dirty="0">
                <a:latin typeface="Segoe Light"/>
                <a:cs typeface="Segoe Light"/>
              </a:rPr>
              <a:t> </a:t>
            </a:r>
            <a:r>
              <a:rPr lang="en-US" sz="1200" dirty="0" smtClean="0">
                <a:latin typeface="Segoe Light"/>
                <a:cs typeface="Segoe Light"/>
              </a:rPr>
              <a:t>(</a:t>
            </a:r>
            <a:r>
              <a:rPr lang="en-US" sz="1200" dirty="0">
                <a:latin typeface="Segoe Light"/>
                <a:cs typeface="Segoe Light"/>
              </a:rPr>
              <a:t>0.2104, 0.2547)</a:t>
            </a:r>
          </a:p>
          <a:p>
            <a:endParaRPr lang="en-US" sz="1500" dirty="0">
              <a:latin typeface="Segoe Light"/>
              <a:cs typeface="Segoe Light"/>
            </a:endParaRPr>
          </a:p>
          <a:p>
            <a:r>
              <a:rPr lang="en-US" sz="1500" dirty="0">
                <a:latin typeface="Segoe Light"/>
                <a:cs typeface="Segoe Light"/>
              </a:rPr>
              <a:t>Goodness of fit:</a:t>
            </a:r>
          </a:p>
          <a:p>
            <a:r>
              <a:rPr lang="en-US" sz="1500" dirty="0">
                <a:latin typeface="Segoe Light"/>
                <a:cs typeface="Segoe Light"/>
              </a:rPr>
              <a:t>  SSE: 0.008216</a:t>
            </a:r>
          </a:p>
          <a:p>
            <a:r>
              <a:rPr lang="en-US" sz="1500" dirty="0">
                <a:latin typeface="Segoe Light"/>
                <a:cs typeface="Segoe Light"/>
              </a:rPr>
              <a:t>  R-square: 0.9573</a:t>
            </a:r>
          </a:p>
          <a:p>
            <a:r>
              <a:rPr lang="en-US" sz="1500" dirty="0">
                <a:latin typeface="Segoe Light"/>
                <a:cs typeface="Segoe Light"/>
              </a:rPr>
              <a:t>  Adjusted R-square: 0.9548</a:t>
            </a:r>
          </a:p>
          <a:p>
            <a:r>
              <a:rPr lang="en-US" sz="1500" dirty="0">
                <a:latin typeface="Segoe Light"/>
                <a:cs typeface="Segoe Light"/>
              </a:rPr>
              <a:t>  RMSE: 0.02198</a:t>
            </a:r>
            <a:endParaRPr lang="en-US" sz="1500" dirty="0">
              <a:solidFill>
                <a:srgbClr val="FF0000"/>
              </a:solidFill>
              <a:latin typeface="Segoe Light"/>
              <a:cs typeface="Segoe Light"/>
            </a:endParaRP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612230" cy="5274529"/>
          </a:xfrm>
        </p:spPr>
        <p:txBody>
          <a:bodyPr>
            <a:normAutofit/>
          </a:bodyPr>
          <a:lstStyle/>
          <a:p>
            <a:r>
              <a:rPr lang="en-US" sz="2400" dirty="0">
                <a:latin typeface="Segoe Light"/>
                <a:cs typeface="Segoe Light"/>
              </a:rPr>
              <a:t>Recap Strategies </a:t>
            </a:r>
            <a:r>
              <a:rPr lang="en-US" altLang="zh-CN" sz="2400" dirty="0">
                <a:latin typeface="Segoe Light"/>
                <a:cs typeface="Segoe Light"/>
              </a:rPr>
              <a:t>– </a:t>
            </a:r>
            <a:r>
              <a:rPr lang="en-US" altLang="zh-CN" sz="2400" dirty="0" err="1" smtClean="0">
                <a:latin typeface="Segoe Light"/>
                <a:cs typeface="Segoe Light"/>
              </a:rPr>
              <a:t>Traceroute</a:t>
            </a:r>
            <a:endParaRPr lang="en-US" altLang="zh-CN" sz="2400" dirty="0">
              <a:latin typeface="Segoe Light"/>
              <a:cs typeface="Segoe Light"/>
            </a:endParaRPr>
          </a:p>
          <a:p>
            <a:pPr lvl="1"/>
            <a:r>
              <a:rPr lang="en-US" sz="1600" dirty="0" smtClean="0">
                <a:latin typeface="Segoe Light"/>
                <a:cs typeface="Segoe Light"/>
              </a:rPr>
              <a:t>from 1 AT&amp;T iPhone (tethering)</a:t>
            </a:r>
          </a:p>
          <a:p>
            <a:pPr lvl="1"/>
            <a:r>
              <a:rPr lang="en-US" sz="1600" dirty="0" smtClean="0">
                <a:latin typeface="Segoe Light"/>
                <a:cs typeface="Segoe Light"/>
              </a:rPr>
              <a:t>to ~1000 top websites</a:t>
            </a:r>
          </a:p>
          <a:p>
            <a:pPr lvl="1"/>
            <a:r>
              <a:rPr lang="en-US" sz="1600" dirty="0">
                <a:latin typeface="Segoe Light"/>
                <a:cs typeface="Segoe Light"/>
              </a:rPr>
              <a:t>a</a:t>
            </a:r>
            <a:r>
              <a:rPr lang="en-US" sz="1600" dirty="0" smtClean="0">
                <a:latin typeface="Segoe Light"/>
                <a:cs typeface="Segoe Light"/>
              </a:rPr>
              <a:t>t </a:t>
            </a:r>
            <a:r>
              <a:rPr lang="en-US" sz="1600" dirty="0">
                <a:latin typeface="Segoe Light"/>
                <a:cs typeface="Segoe Light"/>
              </a:rPr>
              <a:t>various time (</a:t>
            </a:r>
            <a:r>
              <a:rPr lang="en-US" sz="1600" dirty="0" smtClean="0">
                <a:latin typeface="Segoe Light"/>
                <a:cs typeface="Segoe Light"/>
              </a:rPr>
              <a:t>2013/04</a:t>
            </a:r>
            <a:r>
              <a:rPr lang="en-US" sz="1600" dirty="0">
                <a:latin typeface="Segoe Light"/>
                <a:cs typeface="Segoe Light"/>
              </a:rPr>
              <a:t>/12-</a:t>
            </a:r>
            <a:r>
              <a:rPr lang="en-US" sz="1600" dirty="0" smtClean="0">
                <a:latin typeface="Segoe Light"/>
                <a:cs typeface="Segoe Light"/>
              </a:rPr>
              <a:t>2013/04/24)</a:t>
            </a:r>
          </a:p>
          <a:p>
            <a:endParaRPr lang="en-US" sz="2400" dirty="0">
              <a:latin typeface="Segoe Light"/>
              <a:cs typeface="Segoe Light"/>
            </a:endParaRPr>
          </a:p>
          <a:p>
            <a:r>
              <a:rPr lang="en-US" sz="2400" dirty="0" smtClean="0">
                <a:latin typeface="Segoe Light"/>
                <a:cs typeface="Segoe Light"/>
              </a:rPr>
              <a:t>What we expect:</a:t>
            </a:r>
            <a:endParaRPr lang="en-US" sz="2400" dirty="0">
              <a:latin typeface="Segoe Light"/>
              <a:cs typeface="Segoe Light"/>
            </a:endParaRPr>
          </a:p>
          <a:p>
            <a:pPr lvl="1"/>
            <a:r>
              <a:rPr lang="en-US" sz="1600" dirty="0" smtClean="0">
                <a:latin typeface="Segoe Light"/>
                <a:cs typeface="Segoe Light"/>
              </a:rPr>
              <a:t>Latency on each hop</a:t>
            </a:r>
          </a:p>
          <a:p>
            <a:pPr lvl="1"/>
            <a:r>
              <a:rPr lang="en-US" sz="1600" dirty="0" smtClean="0">
                <a:latin typeface="Segoe Light"/>
                <a:cs typeface="Segoe Light"/>
              </a:rPr>
              <a:t>Routing stability within AT&amp;T cellular backbone</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50ms </a:t>
              </a:r>
              <a:r>
                <a:rPr lang="en-US" dirty="0">
                  <a:latin typeface="Segoe Light"/>
                  <a:cs typeface="Segoe Light"/>
                </a:rPr>
                <a:t>-</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a:t>
            </a:r>
            <a:endParaRPr lang="en-US" dirty="0">
              <a:latin typeface="Segoe Light"/>
              <a:cs typeface="Segoe Light"/>
            </a:endParaRPr>
          </a:p>
        </p:txBody>
      </p:sp>
    </p:spTree>
    <p:extLst>
      <p:ext uri="{BB962C8B-B14F-4D97-AF65-F5344CB8AC3E}">
        <p14:creationId xmlns:p14="http://schemas.microsoft.com/office/powerpoint/2010/main" val="7456085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(latency)</a:t>
            </a:r>
            <a:endParaRPr lang="en-US" dirty="0">
              <a:latin typeface="Segoe Light"/>
              <a:cs typeface="Segoe Light"/>
            </a:endParaRPr>
          </a:p>
        </p:txBody>
      </p:sp>
      <p:pic>
        <p:nvPicPr>
          <p:cNvPr id="7" name="Picture 6" descr="mobile_latency.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20253"/>
            <a:ext cx="9144000" cy="5282469"/>
          </a:xfrm>
          <a:prstGeom prst="rect">
            <a:avLst/>
          </a:prstGeom>
        </p:spPr>
      </p:pic>
    </p:spTree>
    <p:extLst>
      <p:ext uri="{BB962C8B-B14F-4D97-AF65-F5344CB8AC3E}">
        <p14:creationId xmlns:p14="http://schemas.microsoft.com/office/powerpoint/2010/main" val="416138652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(route flaps)</a:t>
            </a:r>
            <a:endParaRPr lang="en-US" dirty="0">
              <a:latin typeface="Segoe Light"/>
              <a:cs typeface="Segoe Light"/>
            </a:endParaRPr>
          </a:p>
        </p:txBody>
      </p:sp>
      <p:pic>
        <p:nvPicPr>
          <p:cNvPr id="2" name="Picture 1" descr="routing_flap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352" y="1210706"/>
            <a:ext cx="7212864" cy="5396768"/>
          </a:xfrm>
          <a:prstGeom prst="rect">
            <a:avLst/>
          </a:prstGeom>
        </p:spPr>
      </p:pic>
    </p:spTree>
    <p:extLst>
      <p:ext uri="{BB962C8B-B14F-4D97-AF65-F5344CB8AC3E}">
        <p14:creationId xmlns:p14="http://schemas.microsoft.com/office/powerpoint/2010/main" val="229637903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(“mobile”)</a:t>
            </a:r>
            <a:endParaRPr lang="en-US" dirty="0">
              <a:latin typeface="Segoe Light"/>
              <a:cs typeface="Segoe Light"/>
            </a:endParaRPr>
          </a:p>
        </p:txBody>
      </p:sp>
      <p:pic>
        <p:nvPicPr>
          <p:cNvPr id="3" name="Picture 2" descr="mobile_SF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8948"/>
            <a:ext cx="9144000" cy="5282469"/>
          </a:xfrm>
          <a:prstGeom prst="rect">
            <a:avLst/>
          </a:prstGeom>
        </p:spPr>
      </p:pic>
    </p:spTree>
    <p:extLst>
      <p:ext uri="{BB962C8B-B14F-4D97-AF65-F5344CB8AC3E}">
        <p14:creationId xmlns:p14="http://schemas.microsoft.com/office/powerpoint/2010/main" val="50453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24674"/>
            <a:ext cx="8229600" cy="5201490"/>
          </a:xfrm>
        </p:spPr>
        <p:txBody>
          <a:bodyPr>
            <a:normAutofit fontScale="47500" lnSpcReduction="20000"/>
          </a:bodyPr>
          <a:lstStyle/>
          <a:p>
            <a:pPr marL="0" indent="0">
              <a:buNone/>
            </a:pPr>
            <a:endParaRPr lang="en-US" dirty="0">
              <a:latin typeface="Segoe Light"/>
              <a:cs typeface="Segoe Light"/>
            </a:endParaRPr>
          </a:p>
          <a:p>
            <a:pPr marL="0" indent="0">
              <a:buNone/>
            </a:pPr>
            <a:r>
              <a:rPr lang="en-US" dirty="0" smtClean="0">
                <a:latin typeface="Segoe Light"/>
                <a:cs typeface="Segoe Light"/>
              </a:rPr>
              <a:t>% </a:t>
            </a:r>
            <a:r>
              <a:rPr lang="en-US" dirty="0" err="1">
                <a:latin typeface="Segoe Light"/>
                <a:cs typeface="Segoe Light"/>
              </a:rPr>
              <a:t>traceroute</a:t>
            </a:r>
            <a:r>
              <a:rPr lang="en-US" dirty="0">
                <a:latin typeface="Segoe Light"/>
                <a:cs typeface="Segoe Light"/>
              </a:rPr>
              <a:t> -a </a:t>
            </a:r>
            <a:r>
              <a:rPr lang="en-US" dirty="0" err="1">
                <a:latin typeface="Segoe Light"/>
                <a:cs typeface="Segoe Light"/>
              </a:rPr>
              <a:t>reference.com</a:t>
            </a:r>
            <a:r>
              <a:rPr lang="en-US" dirty="0">
                <a:latin typeface="Segoe Light"/>
                <a:cs typeface="Segoe Light"/>
              </a:rPr>
              <a:t> </a:t>
            </a:r>
          </a:p>
          <a:p>
            <a:pPr marL="0" indent="0">
              <a:buNone/>
            </a:pPr>
            <a:r>
              <a:rPr lang="en-US" dirty="0" err="1">
                <a:latin typeface="Segoe Light"/>
                <a:cs typeface="Segoe Light"/>
              </a:rPr>
              <a:t>traceroute</a:t>
            </a:r>
            <a:r>
              <a:rPr lang="en-US" dirty="0">
                <a:latin typeface="Segoe Light"/>
                <a:cs typeface="Segoe Light"/>
              </a:rPr>
              <a:t> to </a:t>
            </a:r>
            <a:r>
              <a:rPr lang="en-US" dirty="0" err="1">
                <a:latin typeface="Segoe Light"/>
                <a:cs typeface="Segoe Light"/>
              </a:rPr>
              <a:t>reference.com</a:t>
            </a:r>
            <a:r>
              <a:rPr lang="en-US" dirty="0">
                <a:latin typeface="Segoe Light"/>
                <a:cs typeface="Segoe Light"/>
              </a:rPr>
              <a:t> (66.235.120.211), 64 hops max, 52 byte packets</a:t>
            </a:r>
          </a:p>
          <a:p>
            <a:pPr marL="0" indent="0">
              <a:buNone/>
            </a:pPr>
            <a:r>
              <a:rPr lang="en-US" dirty="0">
                <a:latin typeface="Segoe Light"/>
                <a:cs typeface="Segoe Light"/>
              </a:rPr>
              <a:t> 1  [AS0] 172.20.10.1 (172.20.10.1)  0.927 </a:t>
            </a:r>
            <a:r>
              <a:rPr lang="en-US" dirty="0" err="1">
                <a:latin typeface="Segoe Light"/>
                <a:cs typeface="Segoe Light"/>
              </a:rPr>
              <a:t>ms</a:t>
            </a:r>
            <a:r>
              <a:rPr lang="en-US" dirty="0">
                <a:latin typeface="Segoe Light"/>
                <a:cs typeface="Segoe Light"/>
              </a:rPr>
              <a:t>  0.642 </a:t>
            </a:r>
            <a:r>
              <a:rPr lang="en-US" dirty="0" err="1">
                <a:latin typeface="Segoe Light"/>
                <a:cs typeface="Segoe Light"/>
              </a:rPr>
              <a:t>ms</a:t>
            </a:r>
            <a:r>
              <a:rPr lang="en-US" dirty="0">
                <a:latin typeface="Segoe Light"/>
                <a:cs typeface="Segoe Light"/>
              </a:rPr>
              <a:t>  0.477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2  [AS16509] 172.26.242.133 (172.26.242.133)  36.689 </a:t>
            </a:r>
            <a:r>
              <a:rPr lang="en-US" dirty="0" err="1">
                <a:latin typeface="Segoe Light"/>
                <a:cs typeface="Segoe Light"/>
              </a:rPr>
              <a:t>ms</a:t>
            </a:r>
            <a:r>
              <a:rPr lang="en-US" dirty="0">
                <a:latin typeface="Segoe Light"/>
                <a:cs typeface="Segoe Light"/>
              </a:rPr>
              <a:t>  30.317 </a:t>
            </a:r>
            <a:r>
              <a:rPr lang="en-US" dirty="0" err="1">
                <a:latin typeface="Segoe Light"/>
                <a:cs typeface="Segoe Light"/>
              </a:rPr>
              <a:t>ms</a:t>
            </a:r>
            <a:r>
              <a:rPr lang="en-US" dirty="0">
                <a:latin typeface="Segoe Light"/>
                <a:cs typeface="Segoe Light"/>
              </a:rPr>
              <a:t>  35.074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3  [AS16509] 172.26.236.2 (172.26.236.2)  25.838 </a:t>
            </a:r>
            <a:r>
              <a:rPr lang="en-US" dirty="0" err="1">
                <a:latin typeface="Segoe Light"/>
                <a:cs typeface="Segoe Light"/>
              </a:rPr>
              <a:t>ms</a:t>
            </a:r>
            <a:r>
              <a:rPr lang="en-US" dirty="0">
                <a:latin typeface="Segoe Light"/>
                <a:cs typeface="Segoe Light"/>
              </a:rPr>
              <a:t>  29.971 </a:t>
            </a:r>
            <a:r>
              <a:rPr lang="en-US" dirty="0" err="1">
                <a:latin typeface="Segoe Light"/>
                <a:cs typeface="Segoe Light"/>
              </a:rPr>
              <a:t>ms</a:t>
            </a:r>
            <a:r>
              <a:rPr lang="en-US" dirty="0">
                <a:latin typeface="Segoe Light"/>
                <a:cs typeface="Segoe Light"/>
              </a:rPr>
              <a:t>  31.606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4  [AS0] 172.26.96.2 (172.26.96.2)  28.391 </a:t>
            </a:r>
            <a:r>
              <a:rPr lang="en-US" dirty="0" err="1">
                <a:latin typeface="Segoe Light"/>
                <a:cs typeface="Segoe Light"/>
              </a:rPr>
              <a:t>ms</a:t>
            </a:r>
            <a:r>
              <a:rPr lang="en-US" dirty="0">
                <a:latin typeface="Segoe Light"/>
                <a:cs typeface="Segoe Light"/>
              </a:rPr>
              <a:t>  27.886 </a:t>
            </a:r>
            <a:r>
              <a:rPr lang="en-US" dirty="0" err="1">
                <a:latin typeface="Segoe Light"/>
                <a:cs typeface="Segoe Light"/>
              </a:rPr>
              <a:t>ms</a:t>
            </a:r>
            <a:r>
              <a:rPr lang="en-US" dirty="0">
                <a:latin typeface="Segoe Light"/>
                <a:cs typeface="Segoe Light"/>
              </a:rPr>
              <a:t>  29.280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5  [AS0] 172.26.96.193 (172.26.96.193)  30.280 </a:t>
            </a:r>
            <a:r>
              <a:rPr lang="en-US" dirty="0" err="1">
                <a:latin typeface="Segoe Light"/>
                <a:cs typeface="Segoe Light"/>
              </a:rPr>
              <a:t>ms</a:t>
            </a:r>
            <a:r>
              <a:rPr lang="en-US" dirty="0">
                <a:latin typeface="Segoe Light"/>
                <a:cs typeface="Segoe Light"/>
              </a:rPr>
              <a:t>  49.540 </a:t>
            </a:r>
            <a:r>
              <a:rPr lang="en-US" dirty="0" err="1">
                <a:latin typeface="Segoe Light"/>
                <a:cs typeface="Segoe Light"/>
              </a:rPr>
              <a:t>ms</a:t>
            </a:r>
            <a:r>
              <a:rPr lang="en-US" dirty="0">
                <a:latin typeface="Segoe Light"/>
                <a:cs typeface="Segoe Light"/>
              </a:rPr>
              <a:t>  28.846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6  [AS0] 172.16.120.50 (172.16.120.50)  35.119 </a:t>
            </a:r>
            <a:r>
              <a:rPr lang="en-US" dirty="0" err="1">
                <a:latin typeface="Segoe Light"/>
                <a:cs typeface="Segoe Light"/>
              </a:rPr>
              <a:t>ms</a:t>
            </a:r>
            <a:r>
              <a:rPr lang="en-US" dirty="0">
                <a:latin typeface="Segoe Light"/>
                <a:cs typeface="Segoe Light"/>
              </a:rPr>
              <a:t>  31.004 </a:t>
            </a:r>
            <a:r>
              <a:rPr lang="en-US" dirty="0" err="1">
                <a:latin typeface="Segoe Light"/>
                <a:cs typeface="Segoe Light"/>
              </a:rPr>
              <a:t>ms</a:t>
            </a:r>
            <a:r>
              <a:rPr lang="en-US" dirty="0">
                <a:latin typeface="Segoe Light"/>
                <a:cs typeface="Segoe Light"/>
              </a:rPr>
              <a:t>  32.317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7  [AS7018] 12.249.2.53 (12.249.2.53)  26.373 </a:t>
            </a:r>
            <a:r>
              <a:rPr lang="en-US" dirty="0" err="1">
                <a:latin typeface="Segoe Light"/>
                <a:cs typeface="Segoe Light"/>
              </a:rPr>
              <a:t>ms</a:t>
            </a:r>
            <a:r>
              <a:rPr lang="en-US" dirty="0">
                <a:latin typeface="Segoe Light"/>
                <a:cs typeface="Segoe Light"/>
              </a:rPr>
              <a:t>  34.862 </a:t>
            </a:r>
            <a:r>
              <a:rPr lang="en-US" dirty="0" err="1">
                <a:latin typeface="Segoe Light"/>
                <a:cs typeface="Segoe Light"/>
              </a:rPr>
              <a:t>ms</a:t>
            </a:r>
            <a:r>
              <a:rPr lang="en-US" dirty="0">
                <a:latin typeface="Segoe Light"/>
                <a:cs typeface="Segoe Light"/>
              </a:rPr>
              <a:t>  32.519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8  [AS7018] 12.83.180.94 (12.83.180.94)  103.892 </a:t>
            </a:r>
            <a:r>
              <a:rPr lang="en-US" dirty="0" err="1">
                <a:latin typeface="Segoe Light"/>
                <a:cs typeface="Segoe Light"/>
              </a:rPr>
              <a:t>ms</a:t>
            </a:r>
            <a:r>
              <a:rPr lang="en-US" dirty="0">
                <a:latin typeface="Segoe Light"/>
                <a:cs typeface="Segoe Light"/>
              </a:rPr>
              <a:t>  107.387 </a:t>
            </a:r>
            <a:r>
              <a:rPr lang="en-US" dirty="0" err="1">
                <a:latin typeface="Segoe Light"/>
                <a:cs typeface="Segoe Light"/>
              </a:rPr>
              <a:t>ms</a:t>
            </a:r>
            <a:r>
              <a:rPr lang="en-US" dirty="0">
                <a:latin typeface="Segoe Light"/>
                <a:cs typeface="Segoe Light"/>
              </a:rPr>
              <a:t>  113.005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9  [AS7018] cr1.sffca.ip.att.net (12.122.3.69)  106.870 </a:t>
            </a:r>
            <a:r>
              <a:rPr lang="en-US" dirty="0" err="1">
                <a:latin typeface="Segoe Light"/>
                <a:cs typeface="Segoe Light"/>
              </a:rPr>
              <a:t>ms</a:t>
            </a:r>
            <a:r>
              <a:rPr lang="en-US" dirty="0">
                <a:latin typeface="Segoe Light"/>
                <a:cs typeface="Segoe Light"/>
              </a:rPr>
              <a:t>  95.033 </a:t>
            </a:r>
            <a:r>
              <a:rPr lang="en-US" dirty="0" err="1">
                <a:latin typeface="Segoe Light"/>
                <a:cs typeface="Segoe Light"/>
              </a:rPr>
              <a:t>ms</a:t>
            </a:r>
            <a:r>
              <a:rPr lang="en-US" dirty="0">
                <a:latin typeface="Segoe Light"/>
                <a:cs typeface="Segoe Light"/>
              </a:rPr>
              <a:t>  104.060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10  [AS7018] cr1.cgcil.ip.att.net (12.122.4.122)  109.386 </a:t>
            </a:r>
            <a:r>
              <a:rPr lang="en-US" dirty="0" err="1">
                <a:latin typeface="Segoe Light"/>
                <a:cs typeface="Segoe Light"/>
              </a:rPr>
              <a:t>ms</a:t>
            </a:r>
            <a:r>
              <a:rPr lang="en-US" dirty="0">
                <a:latin typeface="Segoe Light"/>
                <a:cs typeface="Segoe Light"/>
              </a:rPr>
              <a:t>  106.220 </a:t>
            </a:r>
            <a:r>
              <a:rPr lang="en-US" dirty="0" err="1">
                <a:latin typeface="Segoe Light"/>
                <a:cs typeface="Segoe Light"/>
              </a:rPr>
              <a:t>ms</a:t>
            </a:r>
            <a:r>
              <a:rPr lang="en-US" dirty="0">
                <a:latin typeface="Segoe Light"/>
                <a:cs typeface="Segoe Light"/>
              </a:rPr>
              <a:t>  108.469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11  [AS7018] cr2.wswdc.ip.att.net (12.122.18.22)  100.918 </a:t>
            </a:r>
            <a:r>
              <a:rPr lang="en-US" dirty="0" err="1">
                <a:latin typeface="Segoe Light"/>
                <a:cs typeface="Segoe Light"/>
              </a:rPr>
              <a:t>ms</a:t>
            </a:r>
            <a:r>
              <a:rPr lang="en-US" dirty="0">
                <a:latin typeface="Segoe Light"/>
                <a:cs typeface="Segoe Light"/>
              </a:rPr>
              <a:t>  102.278 </a:t>
            </a:r>
            <a:r>
              <a:rPr lang="en-US" dirty="0" err="1">
                <a:latin typeface="Segoe Light"/>
                <a:cs typeface="Segoe Light"/>
              </a:rPr>
              <a:t>ms</a:t>
            </a:r>
            <a:r>
              <a:rPr lang="en-US" dirty="0">
                <a:latin typeface="Segoe Light"/>
                <a:cs typeface="Segoe Light"/>
              </a:rPr>
              <a:t>  103.591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12  [AS7018] 12.123.10.137 (12.123.10.137)  97.787 </a:t>
            </a:r>
            <a:r>
              <a:rPr lang="en-US" dirty="0" err="1">
                <a:latin typeface="Segoe Light"/>
                <a:cs typeface="Segoe Light"/>
              </a:rPr>
              <a:t>ms</a:t>
            </a:r>
            <a:r>
              <a:rPr lang="en-US" dirty="0">
                <a:latin typeface="Segoe Light"/>
                <a:cs typeface="Segoe Light"/>
              </a:rPr>
              <a:t>  104.401 </a:t>
            </a:r>
            <a:r>
              <a:rPr lang="en-US" dirty="0" err="1">
                <a:latin typeface="Segoe Light"/>
                <a:cs typeface="Segoe Light"/>
              </a:rPr>
              <a:t>ms</a:t>
            </a:r>
            <a:r>
              <a:rPr lang="en-US" dirty="0">
                <a:latin typeface="Segoe Light"/>
                <a:cs typeface="Segoe Light"/>
              </a:rPr>
              <a:t>  102.540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13  * * *</a:t>
            </a:r>
          </a:p>
          <a:p>
            <a:pPr marL="0" indent="0">
              <a:buNone/>
            </a:pPr>
            <a:r>
              <a:rPr lang="en-US" dirty="0">
                <a:latin typeface="Segoe Light"/>
                <a:cs typeface="Segoe Light"/>
              </a:rPr>
              <a:t>14  [AS10913] border10.pc1-bbnet1.wdc002.pnap.net (216.52.127.9)  197.034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[AS10913] border10.pc2-bbnet2.wdc002.pnap.net (216.52.127.73)  106.194 </a:t>
            </a:r>
            <a:r>
              <a:rPr lang="en-US" dirty="0" err="1">
                <a:latin typeface="Segoe Light"/>
                <a:cs typeface="Segoe Light"/>
              </a:rPr>
              <a:t>ms</a:t>
            </a:r>
            <a:r>
              <a:rPr lang="en-US" dirty="0">
                <a:latin typeface="Segoe Light"/>
                <a:cs typeface="Segoe Light"/>
              </a:rPr>
              <a:t>  105.049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15  * * *</a:t>
            </a:r>
          </a:p>
        </p:txBody>
      </p:sp>
      <p:sp>
        <p:nvSpPr>
          <p:cNvPr id="4"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(exit point)</a:t>
            </a:r>
            <a:endParaRPr lang="en-US" dirty="0">
              <a:latin typeface="Segoe Light"/>
              <a:cs typeface="Segoe Light"/>
            </a:endParaRPr>
          </a:p>
        </p:txBody>
      </p:sp>
    </p:spTree>
    <p:extLst>
      <p:ext uri="{BB962C8B-B14F-4D97-AF65-F5344CB8AC3E}">
        <p14:creationId xmlns:p14="http://schemas.microsoft.com/office/powerpoint/2010/main" val="293238929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Understanding state-of-art Internet latency</a:t>
            </a:r>
          </a:p>
          <a:p>
            <a:pPr lvl="1"/>
            <a:r>
              <a:rPr lang="en-US" sz="2000" dirty="0" smtClean="0">
                <a:latin typeface="Segoe Light"/>
                <a:cs typeface="Segoe Light"/>
              </a:rPr>
              <a:t>In comparison to speed-of-light limit</a:t>
            </a:r>
          </a:p>
          <a:p>
            <a:pPr lvl="1"/>
            <a:r>
              <a:rPr lang="en-US" sz="2000" dirty="0" smtClean="0">
                <a:latin typeface="Segoe Light"/>
                <a:cs typeface="Segoe Light"/>
              </a:rPr>
              <a:t>Geographical correlation (Latency vs. Distance)</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000" dirty="0" smtClean="0">
                <a:latin typeface="Segoe Light"/>
                <a:cs typeface="Segoe Light"/>
              </a:rPr>
              <a:t>Mobile users experience long latency due to the setup time or long paths (travel to undesired place first)</a:t>
            </a:r>
          </a:p>
          <a:p>
            <a:pPr lvl="1"/>
            <a:r>
              <a:rPr lang="en-US" sz="20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lnSpcReduction="10000"/>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 (distribution on next slide)</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p>
          <a:p>
            <a:pPr lvl="2"/>
            <a:endParaRPr lang="en-US" sz="2000" dirty="0" smtClean="0">
              <a:latin typeface="Segoe Light"/>
              <a:cs typeface="Segoe Light"/>
            </a:endParaRPr>
          </a:p>
          <a:p>
            <a:r>
              <a:rPr lang="en-US" sz="2400" dirty="0">
                <a:latin typeface="Segoe Light"/>
                <a:cs typeface="Segoe Light"/>
              </a:rPr>
              <a:t>8 days: 4/20 – 4/</a:t>
            </a:r>
            <a:r>
              <a:rPr lang="en-US" sz="2400" dirty="0" smtClean="0">
                <a:latin typeface="Segoe Light"/>
                <a:cs typeface="Segoe Light"/>
              </a:rPr>
              <a:t>28 (ongoing)</a:t>
            </a:r>
          </a:p>
          <a:p>
            <a:endParaRPr lang="en-US" sz="2400" dirty="0">
              <a:latin typeface="Segoe Light"/>
              <a:cs typeface="Segoe Light"/>
            </a:endParaRPr>
          </a:p>
          <a:p>
            <a:r>
              <a:rPr lang="en-US" sz="2400" dirty="0" smtClean="0">
                <a:latin typeface="Segoe Light"/>
                <a:cs typeface="Segoe Light"/>
              </a:rPr>
              <a:t>~4.95 Million successful </a:t>
            </a:r>
            <a:r>
              <a:rPr lang="en-US" sz="2400" dirty="0">
                <a:latin typeface="Segoe Light"/>
                <a:cs typeface="Segoe Light"/>
              </a:rPr>
              <a:t>measurements</a:t>
            </a:r>
            <a:endParaRPr lang="en-US" sz="24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and </a:t>
              </a: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2912</TotalTime>
  <Words>1697</Words>
  <Application>Microsoft Macintosh PowerPoint</Application>
  <PresentationFormat>On-screen Show (4:3)</PresentationFormat>
  <Paragraphs>271</Paragraphs>
  <Slides>22</Slides>
  <Notes>20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386</cp:revision>
  <dcterms:created xsi:type="dcterms:W3CDTF">2013-03-21T16:35:56Z</dcterms:created>
  <dcterms:modified xsi:type="dcterms:W3CDTF">2013-04-30T23:46:55Z</dcterms:modified>
</cp:coreProperties>
</file>

<file path=docProps/thumbnail.jpeg>
</file>